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solidFill>
                  <a:prstClr val="white"/>
                </a:solidFill>
                <a:effectLst>
                  <a:outerShdw blurRad="38100" dist="38100" dir="2700000" algn="tl">
                    <a:srgbClr val="000000">
                      <a:alpha val="43137"/>
                    </a:srgbClr>
                  </a:outerShdw>
                </a:effectLs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62759967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415261717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393915528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258442148"/>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3" name="Slide Number Placeholder 12"/>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4" name="Footer Placeholder 13"/>
          <p:cNvSpPr>
            <a:spLocks noGrp="1"/>
          </p:cNvSpPr>
          <p:nvPr>
            <p:ph type="ftr" sz="quarter" idx="12"/>
          </p:nvPr>
        </p:nvSpPr>
        <p:spPr/>
        <p:txBody>
          <a:bodyPr/>
          <a:lstStyle/>
          <a:p>
            <a:endParaRPr lang="en-US">
              <a:solidFill>
                <a:prstClr val="white">
                  <a:alpha val="60000"/>
                </a:prstClr>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723269837"/>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9" name="Slide Number Placeholder 8"/>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0" name="Footer Placeholder 9"/>
          <p:cNvSpPr>
            <a:spLocks noGrp="1"/>
          </p:cNvSpPr>
          <p:nvPr>
            <p:ph type="ftr" sz="quarter" idx="12"/>
          </p:nvPr>
        </p:nvSpPr>
        <p:spPr/>
        <p:txBody>
          <a:bodyPr/>
          <a:lstStyle/>
          <a:p>
            <a:endParaRPr lang="en-US">
              <a:solidFill>
                <a:prstClr val="white">
                  <a:alpha val="60000"/>
                </a:prstClr>
              </a:solidFill>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471801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17158036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8" name="Slide Number Placeholder 7"/>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9" name="Footer Placeholder 8"/>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40237282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6" name="Slide Number Placeholder 5"/>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7" name="Footer Placeholder 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94980096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solidFill>
                  <a:prstClr val="white"/>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3542108"/>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14" name="Slide Number Placeholder 13"/>
          <p:cNvSpPr>
            <a:spLocks noGrp="1"/>
          </p:cNvSpPr>
          <p:nvPr>
            <p:ph type="sldNum" sz="quarter" idx="11"/>
          </p:nvPr>
        </p:nvSpPr>
        <p:spPr/>
        <p:txBody>
          <a:body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
        <p:nvSpPr>
          <p:cNvPr id="15" name="Footer Placeholder 14"/>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50557641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2">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417F6F3-1EE4-4EDA-9BC2-63ECF42779A0}" type="datetimeFigureOut">
              <a:rPr lang="en-US" smtClean="0">
                <a:solidFill>
                  <a:prstClr val="white">
                    <a:alpha val="60000"/>
                  </a:prstClr>
                </a:solidFill>
              </a:rPr>
              <a:pPr/>
              <a:t>4/16/2014</a:t>
            </a:fld>
            <a:endParaRPr lang="en-US">
              <a:solidFill>
                <a:prstClr val="white">
                  <a:alpha val="60000"/>
                </a:prst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solidFill>
                <a:prstClr val="white">
                  <a:alpha val="60000"/>
                </a:prstClr>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FA8F4A0-DED4-4E33-8F0A-47D0E068E7D1}"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33314610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19043" y="533400"/>
            <a:ext cx="8534400" cy="838200"/>
          </a:xfrm>
        </p:spPr>
        <p:txBody>
          <a:bodyPr/>
          <a:lstStyle/>
          <a:p>
            <a:r>
              <a:rPr lang="en-US"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Iowa Park High School</a:t>
            </a:r>
            <a:br>
              <a:rPr lang="en-US"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US"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Dual Credit Program</a:t>
            </a:r>
            <a:endParaRPr lang="en-US" sz="115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2" name="TextBox 1"/>
          <p:cNvSpPr txBox="1"/>
          <p:nvPr/>
        </p:nvSpPr>
        <p:spPr>
          <a:xfrm>
            <a:off x="69791" y="1600200"/>
            <a:ext cx="4724400" cy="2031325"/>
          </a:xfrm>
          <a:prstGeom prst="rect">
            <a:avLst/>
          </a:prstGeom>
          <a:noFill/>
        </p:spPr>
        <p:txBody>
          <a:bodyPr wrap="square" rtlCol="0">
            <a:spAutoFit/>
          </a:bodyPr>
          <a:lstStyle/>
          <a:p>
            <a:r>
              <a:rPr lang="en-US" dirty="0" smtClean="0"/>
              <a:t>Students at IPHS have the opportunity to earn 36 college credit hours through our partnership with Vernon College. Courses are taught by teachers on our campus, through online classes, or via distance learning. These credits transfer to any public college or university in Texas.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54333163"/>
              </p:ext>
            </p:extLst>
          </p:nvPr>
        </p:nvGraphicFramePr>
        <p:xfrm>
          <a:off x="200114" y="3731261"/>
          <a:ext cx="4419600" cy="2748277"/>
        </p:xfrm>
        <a:graphic>
          <a:graphicData uri="http://schemas.openxmlformats.org/drawingml/2006/table">
            <a:tbl>
              <a:tblPr firstRow="1" bandRow="1">
                <a:tableStyleId>{5202B0CA-FC54-4496-8BCA-5EF66A818D29}</a:tableStyleId>
              </a:tblPr>
              <a:tblGrid>
                <a:gridCol w="2209800"/>
                <a:gridCol w="2209800"/>
              </a:tblGrid>
              <a:tr h="392611">
                <a:tc gridSpan="2">
                  <a:txBody>
                    <a:bodyPr/>
                    <a:lstStyle/>
                    <a:p>
                      <a:pPr algn="ctr"/>
                      <a:r>
                        <a:rPr lang="en-US" sz="1600" dirty="0" smtClean="0"/>
                        <a:t>Courses Offered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92611">
                <a:tc>
                  <a:txBody>
                    <a:bodyPr/>
                    <a:lstStyle/>
                    <a:p>
                      <a:r>
                        <a:rPr lang="en-US" sz="1400" dirty="0" smtClean="0"/>
                        <a:t>Composition 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Composition II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11">
                <a:tc>
                  <a:txBody>
                    <a:bodyPr/>
                    <a:lstStyle/>
                    <a:p>
                      <a:r>
                        <a:rPr lang="en-US" sz="1400" dirty="0" smtClean="0"/>
                        <a:t>British Literature 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British Literature II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11">
                <a:tc>
                  <a:txBody>
                    <a:bodyPr/>
                    <a:lstStyle/>
                    <a:p>
                      <a:r>
                        <a:rPr lang="en-US" sz="1400" dirty="0" smtClean="0"/>
                        <a:t>U.S. History</a:t>
                      </a:r>
                      <a:r>
                        <a:rPr lang="en-US" sz="1400" baseline="0" dirty="0" smtClean="0"/>
                        <a:t> 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U. S. History II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11">
                <a:tc>
                  <a:txBody>
                    <a:bodyPr/>
                    <a:lstStyle/>
                    <a:p>
                      <a:r>
                        <a:rPr lang="en-US" sz="1400" dirty="0" smtClean="0"/>
                        <a:t>US Government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Economics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11">
                <a:tc>
                  <a:txBody>
                    <a:bodyPr/>
                    <a:lstStyle/>
                    <a:p>
                      <a:r>
                        <a:rPr lang="en-US" sz="1400" dirty="0" smtClean="0"/>
                        <a:t>Intro.</a:t>
                      </a:r>
                      <a:r>
                        <a:rPr lang="en-US" sz="1400" baseline="0" dirty="0" smtClean="0"/>
                        <a:t> to Computing</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Texas Government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611">
                <a:tc>
                  <a:txBody>
                    <a:bodyPr/>
                    <a:lstStyle/>
                    <a:p>
                      <a:r>
                        <a:rPr lang="en-US" sz="1400" dirty="0" smtClean="0"/>
                        <a:t>College Algebra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College Trigonometry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22377378"/>
              </p:ext>
            </p:extLst>
          </p:nvPr>
        </p:nvGraphicFramePr>
        <p:xfrm>
          <a:off x="5059799" y="1553198"/>
          <a:ext cx="3748778" cy="1045374"/>
        </p:xfrm>
        <a:graphic>
          <a:graphicData uri="http://schemas.openxmlformats.org/drawingml/2006/table">
            <a:tbl>
              <a:tblPr firstRow="1" bandRow="1">
                <a:tableStyleId>{073A0DAA-6AF3-43AB-8588-CEC1D06C72B9}</a:tableStyleId>
              </a:tblPr>
              <a:tblGrid>
                <a:gridCol w="2392837"/>
                <a:gridCol w="1355941"/>
              </a:tblGrid>
              <a:tr h="348458">
                <a:tc gridSpan="2">
                  <a:txBody>
                    <a:bodyPr/>
                    <a:lstStyle/>
                    <a:p>
                      <a:pPr algn="ctr"/>
                      <a:r>
                        <a:rPr lang="en-US" sz="1600" dirty="0" smtClean="0"/>
                        <a:t>Total Credit Hours Earned</a:t>
                      </a:r>
                      <a:endParaRPr lang="en-US" sz="1600" dirty="0"/>
                    </a:p>
                  </a:txBody>
                  <a:tcPr/>
                </a:tc>
                <a:tc hMerge="1">
                  <a:txBody>
                    <a:bodyPr/>
                    <a:lstStyle/>
                    <a:p>
                      <a:endParaRPr lang="en-US" dirty="0"/>
                    </a:p>
                  </a:txBody>
                  <a:tcPr/>
                </a:tc>
              </a:tr>
              <a:tr h="348458">
                <a:tc>
                  <a:txBody>
                    <a:bodyPr/>
                    <a:lstStyle/>
                    <a:p>
                      <a:r>
                        <a:rPr lang="en-US" sz="1400" dirty="0" smtClean="0"/>
                        <a:t>Class of 2012-2013</a:t>
                      </a:r>
                      <a:endParaRPr lang="en-US" sz="1400" dirty="0"/>
                    </a:p>
                  </a:txBody>
                  <a:tcPr/>
                </a:tc>
                <a:tc>
                  <a:txBody>
                    <a:bodyPr/>
                    <a:lstStyle/>
                    <a:p>
                      <a:pPr algn="ctr"/>
                      <a:r>
                        <a:rPr lang="en-US" sz="1400" dirty="0" smtClean="0"/>
                        <a:t>999 Hours</a:t>
                      </a:r>
                      <a:endParaRPr lang="en-US" sz="1400" dirty="0"/>
                    </a:p>
                  </a:txBody>
                  <a:tcPr/>
                </a:tc>
              </a:tr>
              <a:tr h="348458">
                <a:tc>
                  <a:txBody>
                    <a:bodyPr/>
                    <a:lstStyle/>
                    <a:p>
                      <a:r>
                        <a:rPr lang="en-US" sz="1400" dirty="0" smtClean="0"/>
                        <a:t>Class of 2013-2014</a:t>
                      </a:r>
                      <a:endParaRPr lang="en-US" sz="1400" dirty="0"/>
                    </a:p>
                  </a:txBody>
                  <a:tcPr/>
                </a:tc>
                <a:tc>
                  <a:txBody>
                    <a:bodyPr/>
                    <a:lstStyle/>
                    <a:p>
                      <a:pPr algn="ctr"/>
                      <a:r>
                        <a:rPr lang="en-US" sz="1400" dirty="0" smtClean="0"/>
                        <a:t>1074  Hours</a:t>
                      </a:r>
                      <a:endParaRPr lang="en-US" sz="1400" dirty="0"/>
                    </a:p>
                  </a:txBody>
                  <a:tcPr/>
                </a:tc>
              </a:tr>
            </a:tbl>
          </a:graphicData>
        </a:graphic>
      </p:graphicFrame>
      <p:cxnSp>
        <p:nvCxnSpPr>
          <p:cNvPr id="9" name="Straight Connector 8"/>
          <p:cNvCxnSpPr/>
          <p:nvPr/>
        </p:nvCxnSpPr>
        <p:spPr>
          <a:xfrm>
            <a:off x="0" y="1371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107536" y="2743200"/>
            <a:ext cx="3733800" cy="1323439"/>
          </a:xfrm>
          <a:prstGeom prst="rect">
            <a:avLst/>
          </a:prstGeom>
          <a:noFill/>
        </p:spPr>
        <p:txBody>
          <a:bodyPr wrap="square" rtlCol="0">
            <a:spAutoFit/>
          </a:bodyPr>
          <a:lstStyle/>
          <a:p>
            <a:pPr marL="285750" indent="-285750">
              <a:buFont typeface="Wingdings" pitchFamily="2" charset="2"/>
              <a:buChar char="v"/>
            </a:pPr>
            <a:r>
              <a:rPr lang="en-US" sz="1600" dirty="0" smtClean="0"/>
              <a:t>The average cost per course at Vernon College is $430.00.</a:t>
            </a:r>
          </a:p>
          <a:p>
            <a:pPr marL="285750" indent="-285750">
              <a:buFont typeface="Wingdings" pitchFamily="2" charset="2"/>
              <a:buChar char="v"/>
            </a:pPr>
            <a:r>
              <a:rPr lang="en-US" sz="1600" dirty="0" smtClean="0"/>
              <a:t>Vernon </a:t>
            </a:r>
            <a:r>
              <a:rPr lang="en-US" sz="1600" dirty="0" smtClean="0"/>
              <a:t>College currently doubles any contributions.</a:t>
            </a:r>
          </a:p>
          <a:p>
            <a:pPr marL="742950" lvl="1" indent="-285750">
              <a:buFont typeface="Wingdings" pitchFamily="2" charset="2"/>
              <a:buChar char="v"/>
            </a:pPr>
            <a:r>
              <a:rPr lang="en-US" sz="1600" dirty="0" smtClean="0"/>
              <a:t>$1000=$</a:t>
            </a:r>
            <a:r>
              <a:rPr lang="en-US" sz="1600" dirty="0" smtClean="0"/>
              <a:t>3000</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280" y="4114800"/>
            <a:ext cx="3262312" cy="828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5077626" y="5105400"/>
            <a:ext cx="3733800" cy="1569660"/>
          </a:xfrm>
          <a:prstGeom prst="rect">
            <a:avLst/>
          </a:prstGeom>
          <a:noFill/>
        </p:spPr>
        <p:txBody>
          <a:bodyPr wrap="square" rtlCol="0">
            <a:spAutoFit/>
          </a:bodyPr>
          <a:lstStyle/>
          <a:p>
            <a:pPr marL="285750" indent="-285750">
              <a:buFont typeface="Wingdings" pitchFamily="2" charset="2"/>
              <a:buChar char="v"/>
            </a:pPr>
            <a:r>
              <a:rPr lang="en-US" sz="1600" dirty="0" smtClean="0"/>
              <a:t>28 current seniors have been invited to become members of the Phi Theta Kappa Honor Society.</a:t>
            </a:r>
          </a:p>
          <a:p>
            <a:pPr marL="285750" indent="-285750">
              <a:buFont typeface="Wingdings" pitchFamily="2" charset="2"/>
              <a:buChar char="v"/>
            </a:pPr>
            <a:r>
              <a:rPr lang="en-US" sz="1600" dirty="0" smtClean="0"/>
              <a:t>Students must maintain a 3.5 GPA through 12 hours of coursework to be eligible for this honor society.</a:t>
            </a:r>
            <a:endParaRPr lang="en-US" sz="1600" dirty="0" smtClean="0"/>
          </a:p>
        </p:txBody>
      </p:sp>
    </p:spTree>
    <p:extLst>
      <p:ext uri="{BB962C8B-B14F-4D97-AF65-F5344CB8AC3E}">
        <p14:creationId xmlns:p14="http://schemas.microsoft.com/office/powerpoint/2010/main" val="387560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675" y="381000"/>
            <a:ext cx="7543800" cy="914400"/>
          </a:xfrm>
        </p:spPr>
        <p:txBody>
          <a:bodyPr/>
          <a:lstStyle/>
          <a:p>
            <a:r>
              <a:rPr lang="en-US" sz="4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Iowa Park High School</a:t>
            </a:r>
            <a:br>
              <a:rPr lang="en-US" sz="4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Other Programs with Vernon College</a:t>
            </a:r>
            <a:endParaRPr lang="en-US" sz="9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cxnSp>
        <p:nvCxnSpPr>
          <p:cNvPr id="9" name="Straight Connector 8"/>
          <p:cNvCxnSpPr/>
          <p:nvPr/>
        </p:nvCxnSpPr>
        <p:spPr>
          <a:xfrm>
            <a:off x="0" y="1371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506" y="5019675"/>
            <a:ext cx="1192696"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ontent Placeholder 7"/>
          <p:cNvGraphicFramePr>
            <a:graphicFrameLocks noGrp="1"/>
          </p:cNvGraphicFramePr>
          <p:nvPr>
            <p:ph sz="quarter" idx="13"/>
            <p:extLst>
              <p:ext uri="{D42A27DB-BD31-4B8C-83A1-F6EECF244321}">
                <p14:modId xmlns:p14="http://schemas.microsoft.com/office/powerpoint/2010/main" val="1413310286"/>
              </p:ext>
            </p:extLst>
          </p:nvPr>
        </p:nvGraphicFramePr>
        <p:xfrm>
          <a:off x="533400" y="1524000"/>
          <a:ext cx="3273426" cy="4953000"/>
        </p:xfrm>
        <a:graphic>
          <a:graphicData uri="http://schemas.openxmlformats.org/drawingml/2006/table">
            <a:tbl>
              <a:tblPr firstRow="1" bandRow="1">
                <a:tableStyleId>{073A0DAA-6AF3-43AB-8588-CEC1D06C72B9}</a:tableStyleId>
              </a:tblPr>
              <a:tblGrid>
                <a:gridCol w="1636713"/>
                <a:gridCol w="1636713"/>
              </a:tblGrid>
              <a:tr h="370840">
                <a:tc gridSpan="2">
                  <a:txBody>
                    <a:bodyPr/>
                    <a:lstStyle/>
                    <a:p>
                      <a:pPr algn="ctr"/>
                      <a:r>
                        <a:rPr lang="en-US" b="0" dirty="0" smtClean="0"/>
                        <a:t>Health Sciences Program</a:t>
                      </a:r>
                      <a:endParaRPr lang="en-US" b="0" dirty="0"/>
                    </a:p>
                  </a:txBody>
                  <a:tcPr/>
                </a:tc>
                <a:tc hMerge="1">
                  <a:txBody>
                    <a:bodyPr/>
                    <a:lstStyle/>
                    <a:p>
                      <a:endParaRPr lang="en-US" dirty="0"/>
                    </a:p>
                  </a:txBody>
                  <a:tcPr/>
                </a:tc>
              </a:tr>
              <a:tr h="370840">
                <a:tc>
                  <a:txBody>
                    <a:bodyPr/>
                    <a:lstStyle/>
                    <a:p>
                      <a:r>
                        <a:rPr lang="en-US" dirty="0" smtClean="0"/>
                        <a:t>CNA</a:t>
                      </a:r>
                      <a:endParaRPr lang="en-US" dirty="0"/>
                    </a:p>
                  </a:txBody>
                  <a:tcPr anchor="ctr"/>
                </a:tc>
                <a:tc>
                  <a:txBody>
                    <a:bodyPr/>
                    <a:lstStyle/>
                    <a:p>
                      <a:pPr algn="ctr"/>
                      <a:r>
                        <a:rPr lang="en-US" sz="1600" dirty="0" smtClean="0"/>
                        <a:t>24 Students</a:t>
                      </a:r>
                      <a:endParaRPr lang="en-US" sz="1600" dirty="0"/>
                    </a:p>
                  </a:txBody>
                  <a:tcPr anchor="ctr"/>
                </a:tc>
              </a:tr>
              <a:tr h="370840">
                <a:tc>
                  <a:txBody>
                    <a:bodyPr/>
                    <a:lstStyle/>
                    <a:p>
                      <a:r>
                        <a:rPr lang="en-US" sz="1600" dirty="0" smtClean="0"/>
                        <a:t>LVN</a:t>
                      </a:r>
                      <a:endParaRPr lang="en-US" sz="1600" dirty="0"/>
                    </a:p>
                  </a:txBody>
                  <a:tcPr anchor="ctr"/>
                </a:tc>
                <a:tc>
                  <a:txBody>
                    <a:bodyPr/>
                    <a:lstStyle/>
                    <a:p>
                      <a:pPr algn="ctr"/>
                      <a:r>
                        <a:rPr lang="en-US" sz="1600" dirty="0" smtClean="0"/>
                        <a:t>12 Students</a:t>
                      </a:r>
                      <a:endParaRPr lang="en-US" sz="1600" dirty="0"/>
                    </a:p>
                  </a:txBody>
                  <a:tcPr anchor="ctr"/>
                </a:tc>
              </a:tr>
              <a:tr h="370840">
                <a:tc>
                  <a:txBody>
                    <a:bodyPr/>
                    <a:lstStyle/>
                    <a:p>
                      <a:r>
                        <a:rPr lang="en-US" sz="1600" dirty="0" smtClean="0"/>
                        <a:t>CNA</a:t>
                      </a:r>
                      <a:r>
                        <a:rPr lang="en-US" sz="1600" baseline="0" dirty="0" smtClean="0"/>
                        <a:t> State Assessment </a:t>
                      </a:r>
                      <a:r>
                        <a:rPr lang="en-US" sz="1600" dirty="0" smtClean="0"/>
                        <a:t>Passing Rate</a:t>
                      </a:r>
                      <a:endParaRPr lang="en-US" sz="1600" dirty="0"/>
                    </a:p>
                  </a:txBody>
                  <a:tcPr anchor="ctr"/>
                </a:tc>
                <a:tc>
                  <a:txBody>
                    <a:bodyPr/>
                    <a:lstStyle/>
                    <a:p>
                      <a:pPr algn="ctr"/>
                      <a:r>
                        <a:rPr lang="en-US" sz="1600" dirty="0" smtClean="0"/>
                        <a:t>100%</a:t>
                      </a:r>
                      <a:endParaRPr lang="en-US" sz="1600" dirty="0"/>
                    </a:p>
                  </a:txBody>
                  <a:tcPr anchor="ctr"/>
                </a:tc>
              </a:tr>
              <a:tr h="370840">
                <a:tc gridSpan="2">
                  <a:txBody>
                    <a:bodyPr/>
                    <a:lstStyle/>
                    <a:p>
                      <a:pPr marL="285750" indent="-285750">
                        <a:buFont typeface="Wingdings" pitchFamily="2" charset="2"/>
                        <a:buChar char="§"/>
                      </a:pPr>
                      <a:r>
                        <a:rPr lang="en-US" sz="1600" dirty="0" smtClean="0"/>
                        <a:t>CNA</a:t>
                      </a:r>
                      <a:r>
                        <a:rPr lang="en-US" sz="1600" baseline="0" dirty="0" smtClean="0"/>
                        <a:t> students gaining clinical hours at our local nursing home.</a:t>
                      </a:r>
                    </a:p>
                    <a:p>
                      <a:pPr marL="285750" indent="-285750">
                        <a:buFont typeface="Wingdings" pitchFamily="2" charset="2"/>
                        <a:buChar char="§"/>
                      </a:pPr>
                      <a:r>
                        <a:rPr lang="en-US" sz="1600" baseline="0" dirty="0" smtClean="0"/>
                        <a:t>5 of our LVN students hold jobs at assisted living centers in Wichita Falls and are making between $9.00-$10.00/hour.</a:t>
                      </a:r>
                    </a:p>
                    <a:p>
                      <a:pPr marL="285750" indent="-285750">
                        <a:buFont typeface="Wingdings" pitchFamily="2" charset="2"/>
                        <a:buChar char="§"/>
                      </a:pPr>
                      <a:r>
                        <a:rPr lang="en-US" sz="1600" baseline="0" dirty="0" smtClean="0"/>
                        <a:t>The CNA class is projected to be full again for the 2014-2015 school year.</a:t>
                      </a:r>
                    </a:p>
                    <a:p>
                      <a:pPr marL="285750" indent="-285750">
                        <a:buFont typeface="Wingdings" pitchFamily="2" charset="2"/>
                        <a:buChar char="§"/>
                      </a:pPr>
                      <a:r>
                        <a:rPr lang="en-US" sz="1600" baseline="0" dirty="0" smtClean="0"/>
                        <a:t>All classes are free to students</a:t>
                      </a:r>
                      <a:endParaRPr lang="en-US" sz="1600" dirty="0"/>
                    </a:p>
                  </a:txBody>
                  <a:tcPr anchor="ctr"/>
                </a:tc>
                <a:tc hMerge="1">
                  <a:txBody>
                    <a:bodyPr/>
                    <a:lstStyle/>
                    <a:p>
                      <a:pPr algn="ctr"/>
                      <a:endParaRPr lang="en-US" sz="1600" dirty="0"/>
                    </a:p>
                  </a:txBody>
                  <a:tcPr anchor="ctr"/>
                </a:tc>
              </a:tr>
            </a:tbl>
          </a:graphicData>
        </a:graphic>
      </p:graphicFrame>
      <p:graphicFrame>
        <p:nvGraphicFramePr>
          <p:cNvPr id="13" name="Content Placeholder 5"/>
          <p:cNvGraphicFramePr>
            <a:graphicFrameLocks noGrp="1"/>
          </p:cNvGraphicFramePr>
          <p:nvPr>
            <p:ph idx="4294967295"/>
            <p:extLst>
              <p:ext uri="{D42A27DB-BD31-4B8C-83A1-F6EECF244321}">
                <p14:modId xmlns:p14="http://schemas.microsoft.com/office/powerpoint/2010/main" val="778017230"/>
              </p:ext>
            </p:extLst>
          </p:nvPr>
        </p:nvGraphicFramePr>
        <p:xfrm>
          <a:off x="4343400" y="1524000"/>
          <a:ext cx="4267200" cy="3149600"/>
        </p:xfrm>
        <a:graphic>
          <a:graphicData uri="http://schemas.openxmlformats.org/drawingml/2006/table">
            <a:tbl>
              <a:tblPr firstRow="1" bandRow="1">
                <a:tableStyleId>{073A0DAA-6AF3-43AB-8588-CEC1D06C72B9}</a:tableStyleId>
              </a:tblPr>
              <a:tblGrid>
                <a:gridCol w="2133600"/>
                <a:gridCol w="2133600"/>
              </a:tblGrid>
              <a:tr h="370840">
                <a:tc gridSpan="2">
                  <a:txBody>
                    <a:bodyPr/>
                    <a:lstStyle/>
                    <a:p>
                      <a:pPr algn="ctr"/>
                      <a:r>
                        <a:rPr lang="en-US" sz="1600" dirty="0" smtClean="0"/>
                        <a:t>Welding</a:t>
                      </a:r>
                      <a:r>
                        <a:rPr lang="en-US" sz="1600" baseline="0" dirty="0" smtClean="0"/>
                        <a:t> Program</a:t>
                      </a:r>
                      <a:endParaRPr lang="en-US" sz="1600" dirty="0"/>
                    </a:p>
                  </a:txBody>
                  <a:tcPr/>
                </a:tc>
                <a:tc hMerge="1">
                  <a:txBody>
                    <a:bodyPr/>
                    <a:lstStyle/>
                    <a:p>
                      <a:endParaRPr lang="en-US" dirty="0"/>
                    </a:p>
                  </a:txBody>
                  <a:tcPr/>
                </a:tc>
              </a:tr>
              <a:tr h="370840">
                <a:tc>
                  <a:txBody>
                    <a:bodyPr/>
                    <a:lstStyle/>
                    <a:p>
                      <a:pPr algn="ctr"/>
                      <a:r>
                        <a:rPr lang="en-US" sz="1600" dirty="0" smtClean="0"/>
                        <a:t>Junior</a:t>
                      </a:r>
                      <a:r>
                        <a:rPr lang="en-US" sz="1600" baseline="0" dirty="0" smtClean="0"/>
                        <a:t> Year</a:t>
                      </a:r>
                      <a:endParaRPr lang="en-US" sz="1600" dirty="0"/>
                    </a:p>
                  </a:txBody>
                  <a:tcPr/>
                </a:tc>
                <a:tc>
                  <a:txBody>
                    <a:bodyPr/>
                    <a:lstStyle/>
                    <a:p>
                      <a:pPr algn="ctr"/>
                      <a:r>
                        <a:rPr lang="en-US" sz="1600" dirty="0" smtClean="0"/>
                        <a:t>Senior Year</a:t>
                      </a:r>
                      <a:endParaRPr lang="en-US" sz="1600" dirty="0"/>
                    </a:p>
                  </a:txBody>
                  <a:tcPr/>
                </a:tc>
              </a:tr>
              <a:tr h="370840">
                <a:tc>
                  <a:txBody>
                    <a:bodyPr/>
                    <a:lstStyle/>
                    <a:p>
                      <a:pPr algn="l"/>
                      <a:r>
                        <a:rPr lang="en-US" sz="1400" u="sng" dirty="0" smtClean="0"/>
                        <a:t>Fall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dirty="0" smtClean="0"/>
                        <a:t>Shielded Metal Arc</a:t>
                      </a:r>
                    </a:p>
                    <a:p>
                      <a:pPr algn="l"/>
                      <a:r>
                        <a:rPr lang="en-US" sz="1400" u="none" baseline="0" dirty="0" smtClean="0"/>
                        <a:t>Physical Hazards</a:t>
                      </a:r>
                      <a:endParaRPr lang="en-US" sz="1400" b="0" u="none" dirty="0"/>
                    </a:p>
                  </a:txBody>
                  <a:tcPr/>
                </a:tc>
                <a:tc>
                  <a:txBody>
                    <a:bodyPr/>
                    <a:lstStyle/>
                    <a:p>
                      <a:pPr algn="l"/>
                      <a:r>
                        <a:rPr lang="en-US" sz="1400" u="sng" dirty="0" smtClean="0"/>
                        <a:t>Fall</a:t>
                      </a:r>
                    </a:p>
                    <a:p>
                      <a:pPr algn="l"/>
                      <a:r>
                        <a:rPr lang="en-US" sz="1400" u="none" baseline="0" dirty="0" smtClean="0"/>
                        <a:t>Intro. to Computing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dirty="0" smtClean="0"/>
                        <a:t>Gas Tungsten Arc</a:t>
                      </a:r>
                      <a:endParaRPr lang="en-US" sz="1400" b="0" u="none" dirty="0" smtClean="0"/>
                    </a:p>
                  </a:txBody>
                  <a:tcPr/>
                </a:tc>
              </a:tr>
              <a:tr h="370840">
                <a:tc>
                  <a:txBody>
                    <a:bodyPr/>
                    <a:lstStyle/>
                    <a:p>
                      <a:pPr algn="l"/>
                      <a:r>
                        <a:rPr lang="en-US" sz="1400" u="sng" dirty="0" smtClean="0"/>
                        <a:t>Spring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baseline="0" dirty="0" smtClean="0"/>
                        <a:t>Blueprint Reading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u="none" baseline="0" dirty="0" smtClean="0"/>
                        <a:t>Gas Metal Arc</a:t>
                      </a:r>
                      <a:endParaRPr lang="en-US" sz="1400" b="0" u="none" dirty="0" smtClean="0"/>
                    </a:p>
                  </a:txBody>
                  <a:tcPr/>
                </a:tc>
                <a:tc>
                  <a:txBody>
                    <a:bodyPr/>
                    <a:lstStyle/>
                    <a:p>
                      <a:pPr algn="l"/>
                      <a:r>
                        <a:rPr lang="en-US" sz="1400" u="sng" dirty="0" smtClean="0"/>
                        <a:t>Spring</a:t>
                      </a:r>
                    </a:p>
                    <a:p>
                      <a:pPr algn="l"/>
                      <a:r>
                        <a:rPr lang="en-US" sz="1400" u="none" dirty="0" smtClean="0"/>
                        <a:t>Intro. to Pipe</a:t>
                      </a:r>
                      <a:endParaRPr lang="en-US" sz="1400" b="0" u="none" dirty="0"/>
                    </a:p>
                  </a:txBody>
                  <a:tcPr/>
                </a:tc>
              </a:tr>
              <a:tr h="370840">
                <a:tc grid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u="none" dirty="0" smtClean="0"/>
                        <a:t>Currently 10 students enrolled</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u="none" dirty="0" smtClean="0"/>
                        <a:t>Funded through a grant from TEA</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u="none" dirty="0" smtClean="0"/>
                        <a:t>Updated</a:t>
                      </a:r>
                      <a:r>
                        <a:rPr lang="en-US" sz="1400" b="0" u="none" baseline="0" dirty="0" smtClean="0"/>
                        <a:t> welding equipment</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400" b="0" u="none" baseline="0" dirty="0" smtClean="0"/>
                        <a:t>All classes are free to students</a:t>
                      </a:r>
                    </a:p>
                  </a:txBody>
                  <a:tcPr/>
                </a:tc>
                <a:tc hMerge="1">
                  <a:txBody>
                    <a:bodyPr/>
                    <a:lstStyle/>
                    <a:p>
                      <a:pPr algn="l"/>
                      <a:endParaRPr lang="en-US" sz="1600" b="0" u="none" dirty="0"/>
                    </a:p>
                  </a:txBody>
                  <a:tcPr/>
                </a:tc>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800600"/>
            <a:ext cx="2590800" cy="1943100"/>
          </a:xfrm>
          <a:prstGeom prst="rect">
            <a:avLst/>
          </a:prstGeom>
        </p:spPr>
      </p:pic>
    </p:spTree>
    <p:extLst>
      <p:ext uri="{BB962C8B-B14F-4D97-AF65-F5344CB8AC3E}">
        <p14:creationId xmlns:p14="http://schemas.microsoft.com/office/powerpoint/2010/main" val="277519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Custom 2">
      <a:dk1>
        <a:sysClr val="windowText" lastClr="000000"/>
      </a:dk1>
      <a:lt1>
        <a:sysClr val="window" lastClr="FFFFFF"/>
      </a:lt1>
      <a:dk2>
        <a:srgbClr val="3F3F3F"/>
      </a:dk2>
      <a:lt2>
        <a:srgbClr val="D4D4D6"/>
      </a:lt2>
      <a:accent1>
        <a:srgbClr val="2F6130"/>
      </a:accent1>
      <a:accent2>
        <a:srgbClr val="479249"/>
      </a:accent2>
      <a:accent3>
        <a:srgbClr val="2F6130"/>
      </a:accent3>
      <a:accent4>
        <a:srgbClr val="2F6130"/>
      </a:accent4>
      <a:accent5>
        <a:srgbClr val="2F6130"/>
      </a:accent5>
      <a:accent6>
        <a:srgbClr val="2F6130"/>
      </a:accent6>
      <a:hlink>
        <a:srgbClr val="2F6130"/>
      </a:hlink>
      <a:folHlink>
        <a:srgbClr val="2F613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286</Words>
  <Application>Microsoft Office PowerPoint</Application>
  <PresentationFormat>On-screen Show (4:3)</PresentationFormat>
  <Paragraphs>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Elemental</vt:lpstr>
      <vt:lpstr>Iowa Park High School Dual Credit Program</vt:lpstr>
      <vt:lpstr>Iowa Park High School Other Programs with Vernon College</vt:lpstr>
    </vt:vector>
  </TitlesOfParts>
  <Company>Iowa Park 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Park High School Dual Credit Program</dc:title>
  <dc:creator>Schlaud, Jodi</dc:creator>
  <cp:lastModifiedBy>Schlaud, Jodi</cp:lastModifiedBy>
  <cp:revision>12</cp:revision>
  <cp:lastPrinted>2012-11-07T14:56:17Z</cp:lastPrinted>
  <dcterms:created xsi:type="dcterms:W3CDTF">2012-11-06T17:33:12Z</dcterms:created>
  <dcterms:modified xsi:type="dcterms:W3CDTF">2014-04-16T15:06:39Z</dcterms:modified>
</cp:coreProperties>
</file>